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3" r:id="rId6"/>
    <p:sldId id="264" r:id="rId7"/>
    <p:sldId id="265" r:id="rId8"/>
    <p:sldId id="266" r:id="rId9"/>
    <p:sldId id="267" r:id="rId10"/>
    <p:sldId id="268"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07D134BF-12EC-4B18-AC90-582B8DDBE137}" type="datetimeFigureOut">
              <a:rPr lang="ar-IQ" smtClean="0"/>
              <a:t>19/03/1441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1094B3AD-B085-4BE1-AAA6-EFC0BE9A0A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07D134BF-12EC-4B18-AC90-582B8DDBE137}" type="datetimeFigureOut">
              <a:rPr lang="ar-IQ" smtClean="0"/>
              <a:t>19/03/1441</a:t>
            </a:fld>
            <a:endParaRPr lang="ar-IQ"/>
          </a:p>
        </p:txBody>
      </p:sp>
      <p:sp>
        <p:nvSpPr>
          <p:cNvPr id="9" name="عنصر نائب لرقم الشريحة 8"/>
          <p:cNvSpPr>
            <a:spLocks noGrp="1"/>
          </p:cNvSpPr>
          <p:nvPr>
            <p:ph type="sldNum" sz="quarter" idx="15"/>
          </p:nvPr>
        </p:nvSpPr>
        <p:spPr/>
        <p:txBody>
          <a:bodyPr rtlCol="0"/>
          <a:lstStyle/>
          <a:p>
            <a:fld id="{1094B3AD-B085-4BE1-AAA6-EFC0BE9A0ADF}"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1094B3AD-B085-4BE1-AAA6-EFC0BE9A0AD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094B3AD-B085-4BE1-AAA6-EFC0BE9A0ADF}"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07D134BF-12EC-4B18-AC90-582B8DDBE137}" type="datetimeFigureOut">
              <a:rPr lang="ar-IQ" smtClean="0"/>
              <a:t>19/03/1441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094B3AD-B085-4BE1-AAA6-EFC0BE9A0ADF}"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07D134BF-12EC-4B18-AC90-582B8DDBE137}" type="datetimeFigureOut">
              <a:rPr lang="ar-IQ" smtClean="0"/>
              <a:t>19/03/1441</a:t>
            </a:fld>
            <a:endParaRPr lang="ar-IQ"/>
          </a:p>
        </p:txBody>
      </p:sp>
      <p:sp>
        <p:nvSpPr>
          <p:cNvPr id="7" name="عنصر نائب لرقم الشريحة 6"/>
          <p:cNvSpPr>
            <a:spLocks noGrp="1"/>
          </p:cNvSpPr>
          <p:nvPr>
            <p:ph type="sldNum" sz="quarter" idx="11"/>
          </p:nvPr>
        </p:nvSpPr>
        <p:spPr/>
        <p:txBody>
          <a:bodyPr rtlCol="0"/>
          <a:lstStyle/>
          <a:p>
            <a:fld id="{1094B3AD-B085-4BE1-AAA6-EFC0BE9A0ADF}"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7D134BF-12EC-4B18-AC90-582B8DDBE137}" type="datetimeFigureOut">
              <a:rPr lang="ar-IQ" smtClean="0"/>
              <a:t>19/03/1441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07D134BF-12EC-4B18-AC90-582B8DDBE137}" type="datetimeFigureOut">
              <a:rPr lang="ar-IQ" smtClean="0"/>
              <a:t>19/03/1441</a:t>
            </a:fld>
            <a:endParaRPr lang="ar-IQ"/>
          </a:p>
        </p:txBody>
      </p:sp>
      <p:sp>
        <p:nvSpPr>
          <p:cNvPr id="22" name="عنصر نائب لرقم الشريحة 21"/>
          <p:cNvSpPr>
            <a:spLocks noGrp="1"/>
          </p:cNvSpPr>
          <p:nvPr>
            <p:ph type="sldNum" sz="quarter" idx="15"/>
          </p:nvPr>
        </p:nvSpPr>
        <p:spPr/>
        <p:txBody>
          <a:bodyPr rtlCol="0"/>
          <a:lstStyle/>
          <a:p>
            <a:fld id="{1094B3AD-B085-4BE1-AAA6-EFC0BE9A0ADF}"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07D134BF-12EC-4B18-AC90-582B8DDBE137}" type="datetimeFigureOut">
              <a:rPr lang="ar-IQ" smtClean="0"/>
              <a:t>19/03/1441</a:t>
            </a:fld>
            <a:endParaRPr lang="ar-IQ"/>
          </a:p>
        </p:txBody>
      </p:sp>
      <p:sp>
        <p:nvSpPr>
          <p:cNvPr id="18" name="عنصر نائب لرقم الشريحة 17"/>
          <p:cNvSpPr>
            <a:spLocks noGrp="1"/>
          </p:cNvSpPr>
          <p:nvPr>
            <p:ph type="sldNum" sz="quarter" idx="11"/>
          </p:nvPr>
        </p:nvSpPr>
        <p:spPr/>
        <p:txBody>
          <a:bodyPr rtlCol="0"/>
          <a:lstStyle/>
          <a:p>
            <a:fld id="{1094B3AD-B085-4BE1-AAA6-EFC0BE9A0ADF}"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7D134BF-12EC-4B18-AC90-582B8DDBE137}" type="datetimeFigureOut">
              <a:rPr lang="ar-IQ" smtClean="0"/>
              <a:t>19/03/1441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094B3AD-B085-4BE1-AAA6-EFC0BE9A0A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3429000"/>
            <a:ext cx="7128792" cy="792088"/>
          </a:xfrm>
        </p:spPr>
        <p:txBody>
          <a:bodyPr>
            <a:noAutofit/>
          </a:bodyPr>
          <a:lstStyle/>
          <a:p>
            <a:pPr algn="ctr">
              <a:lnSpc>
                <a:spcPct val="115000"/>
              </a:lnSpc>
            </a:pPr>
            <a:r>
              <a:rPr lang="ar-IQ" sz="4400" dirty="0">
                <a:solidFill>
                  <a:srgbClr val="FF0000"/>
                </a:solidFill>
                <a:cs typeface="+mn-cs"/>
              </a:rPr>
              <a:t>نظرية الانماط </a:t>
            </a:r>
            <a:endParaRPr lang="ar-IQ" sz="4400" dirty="0">
              <a:solidFill>
                <a:srgbClr val="FF0000"/>
              </a:solidFill>
              <a:cs typeface="+mn-cs"/>
            </a:endParaRPr>
          </a:p>
        </p:txBody>
      </p:sp>
      <p:sp>
        <p:nvSpPr>
          <p:cNvPr id="3" name="عنوان فرعي 2"/>
          <p:cNvSpPr>
            <a:spLocks noGrp="1"/>
          </p:cNvSpPr>
          <p:nvPr>
            <p:ph type="subTitle" idx="1"/>
          </p:nvPr>
        </p:nvSpPr>
        <p:spPr>
          <a:xfrm>
            <a:off x="2051720" y="4437112"/>
            <a:ext cx="6840760" cy="1296144"/>
          </a:xfrm>
        </p:spPr>
        <p:txBody>
          <a:bodyPr>
            <a:noAutofit/>
          </a:bodyPr>
          <a:lstStyle/>
          <a:p>
            <a:pPr>
              <a:lnSpc>
                <a:spcPct val="115000"/>
              </a:lnSpc>
            </a:pPr>
            <a:r>
              <a:rPr lang="ar-IQ" sz="3600" b="1" dirty="0" smtClean="0">
                <a:solidFill>
                  <a:schemeClr val="tx1"/>
                </a:solidFill>
                <a:effectLst/>
                <a:latin typeface="Simplified Arabic"/>
                <a:ea typeface="Calibri"/>
                <a:cs typeface="Ali-A-Samik"/>
              </a:rPr>
              <a:t>الاستاذ المساعد الدكتور (اياد هاشم محمد)</a:t>
            </a:r>
            <a:endParaRPr lang="en-US" sz="2400" b="1"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568952" cy="6192688"/>
          </a:xfrm>
        </p:spPr>
        <p:txBody>
          <a:bodyPr>
            <a:noAutofit/>
          </a:bodyPr>
          <a:lstStyle/>
          <a:p>
            <a:pPr marL="0" indent="0" algn="r" rtl="1">
              <a:buNone/>
            </a:pPr>
            <a:r>
              <a:rPr lang="ar-IQ" sz="2000" dirty="0"/>
              <a:t>ثالثا : النمط الرياضي :</a:t>
            </a:r>
          </a:p>
          <a:p>
            <a:pPr marL="0" indent="0" algn="r" rtl="1">
              <a:buNone/>
            </a:pPr>
            <a:r>
              <a:rPr lang="ar-IQ" sz="2000" dirty="0"/>
              <a:t>ويتميز بجسم رشيق متناسق الاجزاء والعضلات ويتكون من راس مستقيم وقوي محمول على رقبة مرنه وصدر قوي واكتاف عريضة وحوض </a:t>
            </a:r>
            <a:r>
              <a:rPr lang="ar-IQ" sz="2000" dirty="0" err="1"/>
              <a:t>ياخذ</a:t>
            </a:r>
            <a:r>
              <a:rPr lang="ar-IQ" sz="2000" dirty="0"/>
              <a:t> في التناقص كلما اتجهنا الى الاسفل بحيث يتناسق مع الفخذين والمفاصل واليدين هيكل عظمي قوي حيث تبدو العضلات والجلد في شكل متطور جدا وعادة ما يكون حجم الجسم فوق المتوسط .</a:t>
            </a:r>
          </a:p>
          <a:p>
            <a:pPr marL="0" indent="0" algn="r" rtl="1">
              <a:buNone/>
            </a:pPr>
            <a:r>
              <a:rPr lang="ar-IQ" sz="2000" dirty="0"/>
              <a:t>وتتميز شخصية صاحب هذا النمط بالنشاط والاقدام . مع الميل في طباعه الى الطابع الدموي . </a:t>
            </a:r>
            <a:r>
              <a:rPr lang="ar-IQ" sz="2000" dirty="0" err="1"/>
              <a:t>بالاضافة</a:t>
            </a:r>
            <a:r>
              <a:rPr lang="ar-IQ" sz="2000" dirty="0"/>
              <a:t> الى الفئات الثلاث السابقة , فقد اشار </a:t>
            </a:r>
            <a:r>
              <a:rPr lang="ar-IQ" sz="2000" dirty="0" err="1"/>
              <a:t>كريتشمر</a:t>
            </a:r>
            <a:r>
              <a:rPr lang="ar-IQ" sz="2000" dirty="0"/>
              <a:t> الى وجود فئة رابعة وتتضمن الشواذ من العمالقة والمصابين </a:t>
            </a:r>
            <a:r>
              <a:rPr lang="ar-IQ" sz="2000" dirty="0" err="1"/>
              <a:t>بالافراط</a:t>
            </a:r>
            <a:r>
              <a:rPr lang="ar-IQ" sz="2000" dirty="0"/>
              <a:t> في السمنة بسبب اختلال افرازات الغدة النخامية وغيرهم ممن يقعون في تلك الفئة ولم تشملهم الفئات الرئيسية السابقة .</a:t>
            </a:r>
          </a:p>
          <a:p>
            <a:pPr marL="0" indent="0" algn="r" rtl="1">
              <a:buNone/>
            </a:pPr>
            <a:r>
              <a:rPr lang="ar-IQ" sz="2000" dirty="0"/>
              <a:t>وعلى الرغم من اتجاه </a:t>
            </a:r>
            <a:r>
              <a:rPr lang="ar-IQ" sz="2000" dirty="0" err="1"/>
              <a:t>كريتشمر</a:t>
            </a:r>
            <a:r>
              <a:rPr lang="ar-IQ" sz="2000" dirty="0"/>
              <a:t> الى ربط الانماط بعض الاضطرابات وهي نتائج توصل اليها عن طريق الممارسة العملية مثل ربط الذهان الدوري بفئة </a:t>
            </a:r>
            <a:r>
              <a:rPr lang="ar-IQ" sz="2000" dirty="0" err="1"/>
              <a:t>البدناء</a:t>
            </a:r>
            <a:r>
              <a:rPr lang="ar-IQ" sz="2000" dirty="0"/>
              <a:t> والفصام العقلي بفئة النحفاء , الا انه يعاب على النظرية ما يلي : </a:t>
            </a:r>
          </a:p>
          <a:p>
            <a:pPr marL="0" indent="0" algn="r" rtl="1">
              <a:buNone/>
            </a:pPr>
            <a:r>
              <a:rPr lang="ar-IQ" sz="2000" dirty="0"/>
              <a:t>1- يرى </a:t>
            </a:r>
            <a:r>
              <a:rPr lang="ar-IQ" sz="2000" dirty="0" err="1"/>
              <a:t>كريتشمر</a:t>
            </a:r>
            <a:r>
              <a:rPr lang="ar-IQ" sz="2000" dirty="0"/>
              <a:t> بان نظريته شاملة ويمكن تعميمها على جميع افراد الجنس البشري الا ان هذا الادعاء يعتبر من الامور الصعبة ومستحيل اثباتها لعدم انطباق مواصفات الفئات المقترحة على كثير من الناس .</a:t>
            </a:r>
          </a:p>
          <a:p>
            <a:pPr marL="0" indent="0" algn="r" rtl="1">
              <a:buNone/>
            </a:pPr>
            <a:r>
              <a:rPr lang="ar-IQ" sz="2000" dirty="0"/>
              <a:t>2- انه في حالة مطابقة المواصفات الجسمية الخاصة باي من الفئات الثلاث على مجموعة من الافراد فان ذلك لا يعتبر كافيا لقبول النظرية وذلك لاحتمال اختلاف طباعهم ومسالكهم عن الانماط السلوكية المتوقعة. </a:t>
            </a:r>
          </a:p>
          <a:p>
            <a:pPr marL="0" indent="0" algn="r" rtl="1">
              <a:buNone/>
            </a:pPr>
            <a:r>
              <a:rPr lang="ar-IQ" sz="2000" dirty="0"/>
              <a:t>3- اعتماد الدراسة على النماذج مرضية وغير سوية مما يجعل النتائج اكثر انطباقا على افراد العينة التي اجريت عليها الدراسة منه على افراد الناس بصورة عامة . </a:t>
            </a:r>
          </a:p>
          <a:p>
            <a:pPr marL="0" indent="0" algn="r" rtl="1">
              <a:buNone/>
            </a:pPr>
            <a:endParaRPr lang="ar-IQ" sz="2000" dirty="0">
              <a:solidFill>
                <a:schemeClr val="tx1"/>
              </a:solidFill>
            </a:endParaRPr>
          </a:p>
        </p:txBody>
      </p:sp>
    </p:spTree>
    <p:extLst>
      <p:ext uri="{BB962C8B-B14F-4D97-AF65-F5344CB8AC3E}">
        <p14:creationId xmlns:p14="http://schemas.microsoft.com/office/powerpoint/2010/main" val="110289417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568952" cy="6192688"/>
          </a:xfrm>
        </p:spPr>
        <p:txBody>
          <a:bodyPr>
            <a:noAutofit/>
          </a:bodyPr>
          <a:lstStyle/>
          <a:p>
            <a:pPr marL="0" indent="0" algn="justLow" rtl="1">
              <a:buNone/>
            </a:pPr>
            <a:r>
              <a:rPr lang="ar-IQ" dirty="0"/>
              <a:t>نظرية الانماط </a:t>
            </a:r>
          </a:p>
          <a:p>
            <a:pPr marL="0" indent="0" algn="justLow" rtl="1">
              <a:buNone/>
            </a:pPr>
            <a:r>
              <a:rPr lang="ar-IQ" dirty="0"/>
              <a:t>وهي امتداد </a:t>
            </a:r>
            <a:r>
              <a:rPr lang="ar-IQ" dirty="0" err="1"/>
              <a:t>لاسلوب</a:t>
            </a:r>
            <a:r>
              <a:rPr lang="ar-IQ" dirty="0"/>
              <a:t> السمات , فقد يعزى سمة او مجموعة سمات الى شخص واحد فنقول بأنه شجاع او متزن او ثابت انفعاليا . غير ان اسلوب الانماط يمنحنا قدرة اكبر على تبني نظام اوسع يسمح لنا بوضع مجموعة من الناس في نمط واحد , وبخاصة عندما يشتركون في مجموعة من السمات المتشابهة .</a:t>
            </a:r>
          </a:p>
          <a:p>
            <a:pPr marL="0" indent="0" algn="justLow" rtl="1">
              <a:buNone/>
            </a:pPr>
            <a:r>
              <a:rPr lang="ar-IQ" dirty="0"/>
              <a:t>وترى هذه النظريات بأنه يمكن وصف مكونات الشخصية في عدد محدود من العوامل التي يعتقد بانها ذات اهمية في التنبؤ بسلوك الفرد , وبأن مكونات الشخصية ثابتة عبر الزمن ويمكن تقسيم الناس الى انماط ترتبط بمكونات الشخصية الاساسية .</a:t>
            </a:r>
          </a:p>
          <a:p>
            <a:pPr marL="0" indent="0" algn="justLow" rtl="1">
              <a:buNone/>
            </a:pPr>
            <a:r>
              <a:rPr lang="ar-IQ" dirty="0"/>
              <a:t>ويعتبر هذا الاسلوب سهلا , حيث انه قابل للتعميم ولا يحتاج الى استعدادات خاصة لاستخدامه ويلاحظ ذلك من تبنى الاوساط الشعبية له بشكل طبيعي فصاحب الاخلاق الذي لا يتعرض لاحد يسمى " متدينا او درويشا " والشخص الجاد والحريص على </a:t>
            </a:r>
            <a:r>
              <a:rPr lang="ar-IQ" dirty="0" err="1"/>
              <a:t>تادية</a:t>
            </a:r>
            <a:r>
              <a:rPr lang="ar-IQ" dirty="0"/>
              <a:t> عمله يشار اليه على انه " حمار شغل " والطالب المجد الذي لا يضيع وقته فيما لا يعنيه ويكثر من القراءة والبحث والاطلاع يقال عنه بأنه " دودة كتب " وهكذا </a:t>
            </a:r>
            <a:endParaRPr lang="ar-IQ" sz="24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568952" cy="6192688"/>
          </a:xfrm>
        </p:spPr>
        <p:txBody>
          <a:bodyPr>
            <a:noAutofit/>
          </a:bodyPr>
          <a:lstStyle/>
          <a:p>
            <a:pPr marL="0" indent="0" algn="just" rtl="1">
              <a:buNone/>
            </a:pPr>
            <a:r>
              <a:rPr lang="ar-IQ" dirty="0"/>
              <a:t>كما قد تستخدم الجنسية او الجنس او اللون </a:t>
            </a:r>
            <a:r>
              <a:rPr lang="ar-IQ" dirty="0" err="1"/>
              <a:t>للاشارة</a:t>
            </a:r>
            <a:r>
              <a:rPr lang="ar-IQ" dirty="0"/>
              <a:t> الى نمط ما في بعض الاحيان , حيث قد نسمع عن شخص ما بأنه " انجليزي في برودة اعصابه " او لاتيني في حدة طباعه " او فرنسي في </a:t>
            </a:r>
            <a:r>
              <a:rPr lang="ar-IQ" dirty="0" err="1"/>
              <a:t>رومانسيته</a:t>
            </a:r>
            <a:r>
              <a:rPr lang="ar-IQ" dirty="0"/>
              <a:t> " . غير ان من عيوب هذا الاسلوب ايضا انه يؤدي الى نوع من النمطية في النظر الى الناس بحيث نتوقع ان يكون جميع الانجليز او اللاتينيين او الفرنسيين هادئ الاعصاب او انفعاليين او رومانسيين , وجميع المتدينين غير مختلفين , بينما الواقع يقول غير ذلك .</a:t>
            </a:r>
          </a:p>
          <a:p>
            <a:pPr marL="0" indent="0" algn="just" rtl="1">
              <a:buNone/>
            </a:pPr>
            <a:r>
              <a:rPr lang="ar-IQ" dirty="0"/>
              <a:t>نظرية الـسوائل او الاخـلاط </a:t>
            </a:r>
          </a:p>
          <a:p>
            <a:pPr marL="0" indent="0" algn="just" rtl="1">
              <a:buNone/>
            </a:pPr>
            <a:r>
              <a:rPr lang="ar-IQ" dirty="0"/>
              <a:t>وهي اقدم نظرية </a:t>
            </a:r>
            <a:r>
              <a:rPr lang="ar-IQ" dirty="0" err="1"/>
              <a:t>للانماط</a:t>
            </a:r>
            <a:r>
              <a:rPr lang="ar-IQ" dirty="0"/>
              <a:t> وقد صاغها </a:t>
            </a:r>
            <a:r>
              <a:rPr lang="ar-IQ" dirty="0" err="1"/>
              <a:t>ابيقراط</a:t>
            </a:r>
            <a:r>
              <a:rPr lang="ar-IQ" dirty="0"/>
              <a:t> في القرن الخامس قبل الميلاد واشار فيها الى وجود اربعة اخلاط بالجسم , وان طبيعة الشخصية تتوقف على غلبة احد الاخلاط الاربعة على الاخرين , مما يجعله يطبع الشخصية بطابعه ثم جاء جالينوس من بعده في القرن الثاني للميلاد , واضاف اليها ونقحها بحيث تم ربط الاخلاط </a:t>
            </a:r>
            <a:r>
              <a:rPr lang="ar-IQ" dirty="0" err="1"/>
              <a:t>بالامزجة</a:t>
            </a:r>
            <a:r>
              <a:rPr lang="ar-IQ" dirty="0"/>
              <a:t> , مما جعلها تبدو في الشكل التالي :</a:t>
            </a:r>
          </a:p>
          <a:p>
            <a:pPr marL="0" indent="0" algn="just" rtl="1">
              <a:buNone/>
            </a:pPr>
            <a:endParaRPr lang="ar-IQ" dirty="0">
              <a:solidFill>
                <a:schemeClr val="tx1"/>
              </a:solidFill>
            </a:endParaRP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568952" cy="6192688"/>
          </a:xfrm>
        </p:spPr>
        <p:txBody>
          <a:bodyPr>
            <a:noAutofit/>
          </a:bodyPr>
          <a:lstStyle/>
          <a:p>
            <a:pPr marL="0" indent="0" algn="r" rtl="1">
              <a:buNone/>
            </a:pPr>
            <a:r>
              <a:rPr lang="ar-IQ" sz="2800" dirty="0"/>
              <a:t>السائل                              السمة                        المزاج </a:t>
            </a:r>
          </a:p>
          <a:p>
            <a:pPr marL="0" indent="0" algn="r" rtl="1">
              <a:buNone/>
            </a:pPr>
            <a:r>
              <a:rPr lang="ar-IQ" sz="2800" dirty="0"/>
              <a:t>المرارة الصفراء                  مراري                     السرعة والغضب </a:t>
            </a:r>
          </a:p>
          <a:p>
            <a:pPr marL="0" indent="0" algn="r" rtl="1">
              <a:buNone/>
            </a:pPr>
            <a:r>
              <a:rPr lang="ar-IQ" sz="2800" dirty="0"/>
              <a:t>الدم                                 دموي             السرعة مع الضعف (نشاط ومرح )</a:t>
            </a:r>
          </a:p>
          <a:p>
            <a:pPr marL="0" indent="0" algn="r" rtl="1">
              <a:buNone/>
            </a:pPr>
            <a:r>
              <a:rPr lang="ar-IQ" sz="2800" dirty="0"/>
              <a:t>المرارة السوداء                  </a:t>
            </a:r>
            <a:r>
              <a:rPr lang="ar-IQ" sz="2800" dirty="0" err="1"/>
              <a:t>ملانخولى</a:t>
            </a:r>
            <a:r>
              <a:rPr lang="ar-IQ" sz="2800" dirty="0"/>
              <a:t>                     البطء مع القوة </a:t>
            </a:r>
          </a:p>
          <a:p>
            <a:pPr marL="0" indent="0" algn="r" rtl="1">
              <a:buNone/>
            </a:pPr>
            <a:r>
              <a:rPr lang="ar-IQ" sz="2800" dirty="0"/>
              <a:t>البلغم                              بلغمي               الضعف مع البطء (كسل وتبلد )</a:t>
            </a:r>
          </a:p>
          <a:p>
            <a:pPr marL="0" indent="0" algn="r" rtl="1">
              <a:buNone/>
            </a:pPr>
            <a:endParaRPr lang="ar-IQ" sz="2800" dirty="0"/>
          </a:p>
          <a:p>
            <a:pPr marL="0" indent="0" algn="r" rtl="1">
              <a:buNone/>
            </a:pPr>
            <a:r>
              <a:rPr lang="ar-IQ" sz="2800" dirty="0"/>
              <a:t>وقد ربط جالينوس بين التأثيرات الكيميائية التي تحدثها سوائل الجسم وبعض المظاهر وبخاصة الانفعالية منها , واعتبر تلك السوائل هي الاساس الذي تقوم عليه مقومات الشخصية وانه في حالة امتزاجها بنسب متعادلة في الجسم فأن ذلك يؤدي الى السواء . اما في حالة اختلالها فأن الفرد يصاب باختلال الطباع وانحراف الشخصية كما هو مبين في الشكل "</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404664"/>
            <a:ext cx="8568952" cy="6192688"/>
          </a:xfrm>
        </p:spPr>
        <p:txBody>
          <a:bodyPr>
            <a:noAutofit/>
          </a:bodyPr>
          <a:lstStyle/>
          <a:p>
            <a:pPr marL="0" indent="0" algn="r" rtl="1">
              <a:buNone/>
            </a:pPr>
            <a:r>
              <a:rPr lang="ar-IQ" sz="2800" dirty="0"/>
              <a:t>دموي                         صفراوي               دموي                   صفراوي </a:t>
            </a:r>
          </a:p>
          <a:p>
            <a:pPr marL="0" indent="0" algn="r" rtl="1">
              <a:buNone/>
            </a:pPr>
            <a:endParaRPr lang="ar-IQ" sz="2800" dirty="0"/>
          </a:p>
          <a:p>
            <a:pPr marL="0" indent="0" algn="r" rtl="1">
              <a:buNone/>
            </a:pPr>
            <a:endParaRPr lang="ar-IQ" sz="2800" dirty="0"/>
          </a:p>
          <a:p>
            <a:pPr marL="0" indent="0" algn="r" rtl="1">
              <a:buNone/>
            </a:pPr>
            <a:r>
              <a:rPr lang="ar-IQ" sz="2800" dirty="0"/>
              <a:t>سوداوي                     بلغمي                    سوداوي                 بلغمي </a:t>
            </a:r>
          </a:p>
          <a:p>
            <a:pPr marL="0" indent="0" algn="r" rtl="1">
              <a:buNone/>
            </a:pPr>
            <a:r>
              <a:rPr lang="ar-IQ" sz="2800" dirty="0"/>
              <a:t>      (تعادل امتزاج النسب )                            ( اختلال امتزاج النسب )</a:t>
            </a:r>
          </a:p>
          <a:p>
            <a:pPr marL="0" indent="0" algn="r" rtl="1">
              <a:buNone/>
            </a:pPr>
            <a:r>
              <a:rPr lang="ar-IQ" sz="2800" dirty="0"/>
              <a:t>        (الشخصية سوية )                                 (شخصية غير سوية )</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568952" cy="6192688"/>
          </a:xfrm>
        </p:spPr>
        <p:txBody>
          <a:bodyPr>
            <a:noAutofit/>
          </a:bodyPr>
          <a:lstStyle/>
          <a:p>
            <a:pPr marL="0" indent="0" algn="r" rtl="1">
              <a:buNone/>
            </a:pPr>
            <a:r>
              <a:rPr lang="ar-IQ" dirty="0"/>
              <a:t>اولا : الدم :</a:t>
            </a:r>
          </a:p>
          <a:p>
            <a:pPr marL="0" indent="0" algn="r" rtl="1">
              <a:buNone/>
            </a:pPr>
            <a:r>
              <a:rPr lang="ar-IQ" dirty="0"/>
              <a:t>وينتج عن سيطرة سائل الدم وغلبته على غيره من السوائل اتسام الفرد بالطابع الدموي . ويتجه صاحب هذا الطبع الى المرح والبشاشة والشجاعة والميل الى الصداقة واستخدام اساليب القوة والثبات والتفاؤل مع تفضيله للمتعة الحسية .</a:t>
            </a:r>
          </a:p>
          <a:p>
            <a:pPr marL="0" indent="0" algn="r" rtl="1">
              <a:buNone/>
            </a:pPr>
            <a:r>
              <a:rPr lang="ar-IQ" dirty="0"/>
              <a:t>ثانيا : البلغم : </a:t>
            </a:r>
          </a:p>
          <a:p>
            <a:pPr marL="0" indent="0" algn="r" rtl="1">
              <a:buNone/>
            </a:pPr>
            <a:r>
              <a:rPr lang="ar-IQ" dirty="0"/>
              <a:t>وهو المادة المخاطية التي تفرزها بعض اغشية الجسم . ويتصف الشخص ذو الطابع البلغمي بالهدوء والميل الى الوحدة واعتزال الناس والبعد عن الارتباط بعلاقات شخصية مع الغير مع عدم الاكتراث </a:t>
            </a:r>
            <a:r>
              <a:rPr lang="ar-IQ" dirty="0" err="1"/>
              <a:t>بالاخرين</a:t>
            </a:r>
            <a:r>
              <a:rPr lang="ar-IQ" dirty="0"/>
              <a:t> . ومع ذلك فانه يمكن الاعتماد عليه والوثوق به .</a:t>
            </a:r>
          </a:p>
          <a:p>
            <a:pPr marL="0" indent="0" algn="r" rtl="1">
              <a:buNone/>
            </a:pPr>
            <a:r>
              <a:rPr lang="ar-IQ" dirty="0"/>
              <a:t>وهناك طبعان اخران يرتبطان بالمرارة وقد اتجه الاعتقاد قديما الى وجود مرارة صفراء واخرى سوداء , وهذا عكس ما هو معروف حاليا بالطبع .</a:t>
            </a:r>
          </a:p>
          <a:p>
            <a:pPr marL="0" indent="0" algn="r" rtl="1">
              <a:buNone/>
            </a:pPr>
            <a:endParaRPr lang="ar-IQ" dirty="0">
              <a:solidFill>
                <a:schemeClr val="tx1"/>
              </a:solidFill>
            </a:endParaRPr>
          </a:p>
        </p:txBody>
      </p:sp>
    </p:spTree>
    <p:extLst>
      <p:ext uri="{BB962C8B-B14F-4D97-AF65-F5344CB8AC3E}">
        <p14:creationId xmlns:p14="http://schemas.microsoft.com/office/powerpoint/2010/main" val="320771112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568952" cy="6192688"/>
          </a:xfrm>
        </p:spPr>
        <p:txBody>
          <a:bodyPr>
            <a:noAutofit/>
          </a:bodyPr>
          <a:lstStyle/>
          <a:p>
            <a:pPr marL="0" indent="0" algn="r" rtl="1">
              <a:buNone/>
            </a:pPr>
            <a:r>
              <a:rPr lang="ar-IQ" sz="2000" dirty="0"/>
              <a:t>ثالثا :المرارة الصفراء : </a:t>
            </a:r>
          </a:p>
          <a:p>
            <a:pPr marL="0" indent="0" algn="r" rtl="1">
              <a:buNone/>
            </a:pPr>
            <a:r>
              <a:rPr lang="ar-IQ" sz="2000" dirty="0"/>
              <a:t>ويتصف صاحب هذا الطبع بسرعة الغضب وحدة الطباع واضمار الكراهية للغير . وهو يعتبر ميالا بشكل عام الى العدوان ومدفوعا بقوى الشر .</a:t>
            </a:r>
          </a:p>
          <a:p>
            <a:pPr marL="0" indent="0" algn="r" rtl="1">
              <a:buNone/>
            </a:pPr>
            <a:r>
              <a:rPr lang="ar-IQ" sz="2000" dirty="0"/>
              <a:t>رابعا : المرارة السوداء :</a:t>
            </a:r>
          </a:p>
          <a:p>
            <a:pPr marL="0" indent="0" algn="r" rtl="1">
              <a:buNone/>
            </a:pPr>
            <a:r>
              <a:rPr lang="ar-IQ" sz="2000" dirty="0"/>
              <a:t>ويتصف صاحب هذا الطبع بالمزاج السوداوي المتميز بالميل الى الاكتئاب والتشاؤم ومع الشعور بالانقباض . وتعتبر هذه الطباع من السمات المميزة لذوى النزعة الانتحارية بشكل عام .</a:t>
            </a:r>
          </a:p>
          <a:p>
            <a:pPr marL="0" indent="0" algn="r" rtl="1">
              <a:buNone/>
            </a:pPr>
            <a:r>
              <a:rPr lang="ar-IQ" sz="2000" dirty="0"/>
              <a:t>ومن استعراض </a:t>
            </a:r>
            <a:r>
              <a:rPr lang="ar-IQ" sz="2000" dirty="0" err="1"/>
              <a:t>الاراء</a:t>
            </a:r>
            <a:r>
              <a:rPr lang="ar-IQ" sz="2000" dirty="0"/>
              <a:t> السابقة يستنتج القارئ ان الطباع الاربعة ممثلة في الفرد بسبب تكوينه الطبيعي , الا ان هذا الاستنتاج وحده لا يكفي لتفسير جوانب غامضة متعددة في النظرية . </a:t>
            </a:r>
            <a:r>
              <a:rPr lang="ar-IQ" sz="2000" dirty="0" err="1"/>
              <a:t>فالاسباب</a:t>
            </a:r>
            <a:r>
              <a:rPr lang="ar-IQ" sz="2000" dirty="0"/>
              <a:t> التي تدفع احد السوائل للتغلب على غيره من السوائل غير واضحة , كما لم توضح لنا النظرية نوع السمات التي ترتبط بزيادة افراز ما او قلة افرازه . وما هي طريقة حفظ التوازن بين السوائل حتى نحفظ للشخصية ثباتها وتوازنها وتناسق مكوناتها .</a:t>
            </a:r>
          </a:p>
          <a:p>
            <a:pPr marL="0" indent="0" algn="r" rtl="1">
              <a:buNone/>
            </a:pPr>
            <a:r>
              <a:rPr lang="ar-IQ" sz="2000" dirty="0"/>
              <a:t>ومما تقدم نرى بانه لا يمكن قبول ما جاءت به نظرية الاخلاط . اذ على الرغم من وجود علاقة ما بين تأثير الافرازات الكيميائية وحالة الفرد النفسية . الا انه لا توجد علاقة مؤكدة بين البلغم والسلوك الانفعالي من جهة ومخالفة فكرة وجود نوعين من المرارة مع الحقائق العلمية المتوفرة لدينا من جهة اخرى . وانه يمكن دراسة مثل هذه النظرية </a:t>
            </a:r>
            <a:r>
              <a:rPr lang="ar-IQ" sz="2000" dirty="0" err="1"/>
              <a:t>لالقاء</a:t>
            </a:r>
            <a:r>
              <a:rPr lang="ar-IQ" sz="2000" dirty="0"/>
              <a:t> الضوء على تطور الفكر العلمي الانساني وللتعرف على محاولات الانسان لتفسير الظواهر الطبيعية عبر مختلف الازمنة وفق ما توفر لديه من معلومات ومعارف في حينه . ولا ننكر ان هناك خيطا يشد هذه النظرية ويربطها بعصرنا الحالي ممثلا  في </a:t>
            </a:r>
            <a:r>
              <a:rPr lang="ar-IQ" sz="2000" dirty="0" err="1"/>
              <a:t>تاثير</a:t>
            </a:r>
            <a:r>
              <a:rPr lang="ar-IQ" sz="2000" dirty="0"/>
              <a:t> الهرمونات على الجسم وتدخلها في تشكيل الانفعالات وردود الافعال وطبيعة السلوك الذي يقوم به الشخص في بعض حالاته .</a:t>
            </a:r>
          </a:p>
          <a:p>
            <a:pPr marL="0" indent="0" algn="r" rtl="1">
              <a:buNone/>
            </a:pPr>
            <a:endParaRPr lang="ar-IQ" sz="2000" dirty="0">
              <a:solidFill>
                <a:schemeClr val="tx1"/>
              </a:solidFill>
            </a:endParaRPr>
          </a:p>
        </p:txBody>
      </p:sp>
    </p:spTree>
    <p:extLst>
      <p:ext uri="{BB962C8B-B14F-4D97-AF65-F5344CB8AC3E}">
        <p14:creationId xmlns:p14="http://schemas.microsoft.com/office/powerpoint/2010/main" val="1559762928"/>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568952" cy="6192688"/>
          </a:xfrm>
        </p:spPr>
        <p:txBody>
          <a:bodyPr>
            <a:noAutofit/>
          </a:bodyPr>
          <a:lstStyle/>
          <a:p>
            <a:pPr marL="0" indent="0" algn="r" rtl="1">
              <a:buNone/>
            </a:pPr>
            <a:r>
              <a:rPr lang="ar-IQ" sz="2000" dirty="0"/>
              <a:t>((نظرية الانماط </a:t>
            </a:r>
            <a:r>
              <a:rPr lang="ar-IQ" sz="2000" dirty="0" err="1"/>
              <a:t>لكريتشمر</a:t>
            </a:r>
            <a:r>
              <a:rPr lang="ar-IQ" sz="2000" dirty="0"/>
              <a:t> ))</a:t>
            </a:r>
          </a:p>
          <a:p>
            <a:pPr marL="0" indent="0" algn="r" rtl="1">
              <a:buNone/>
            </a:pPr>
            <a:r>
              <a:rPr lang="ar-IQ" sz="2000" dirty="0" err="1"/>
              <a:t>كريتشمر</a:t>
            </a:r>
            <a:r>
              <a:rPr lang="ar-IQ" sz="2000" dirty="0"/>
              <a:t> </a:t>
            </a:r>
            <a:r>
              <a:rPr lang="ar-IQ" sz="2000" dirty="0" err="1"/>
              <a:t>باجراء</a:t>
            </a:r>
            <a:r>
              <a:rPr lang="ar-IQ" sz="2000" dirty="0"/>
              <a:t> عدد من الابحاث والدراسات المستمرة على عينة من المصابين </a:t>
            </a:r>
            <a:r>
              <a:rPr lang="ar-IQ" sz="2000" dirty="0" err="1"/>
              <a:t>بالامراض</a:t>
            </a:r>
            <a:r>
              <a:rPr lang="ar-IQ" sz="2000" dirty="0"/>
              <a:t> العقلية وقد اهتم فيها بالعلاقة بين الشكل والجسم والطباع , وتقوم فكرته على اساس ان </a:t>
            </a:r>
            <a:r>
              <a:rPr lang="ar-IQ" sz="2000" dirty="0" err="1"/>
              <a:t>البدناء</a:t>
            </a:r>
            <a:r>
              <a:rPr lang="ar-IQ" sz="2000" dirty="0"/>
              <a:t> تبدوا عليهم الطيبة والسهولة وتشعر بالراحة في حضورهم , بينما النحفاء جدا يبدون مضطربين وغير مستقرين . وقد توصل </a:t>
            </a:r>
            <a:r>
              <a:rPr lang="ar-IQ" sz="2000" dirty="0" err="1"/>
              <a:t>كريتشمر</a:t>
            </a:r>
            <a:r>
              <a:rPr lang="ar-IQ" sz="2000" dirty="0"/>
              <a:t> الى تلك الحقائق اثناء عمله كطبيب اذ لاحظ بوجود اضطرابات يمكن التعرف عليها من مظهر المريض الخارجي . فالقماءة وهي نوع من انواع التخلف الذهني تبدو واضحة من كبر حجم الجسم بسبب اضطراب الغدة النخامية ويمكن التعرف على المصابين بها وغيرهم من سماتهم كما لاحظ ايضا بان مرض الفصام العقلي والذهان الدوري يكونان مصحوبين في </a:t>
            </a:r>
            <a:r>
              <a:rPr lang="ar-IQ" sz="2000" dirty="0" err="1"/>
              <a:t>مضهر</a:t>
            </a:r>
            <a:r>
              <a:rPr lang="ar-IQ" sz="2000" dirty="0"/>
              <a:t> بدني معين وعن طريق فحص تلك الظواهر و تحليلها توصل  </a:t>
            </a:r>
            <a:r>
              <a:rPr lang="ar-IQ" sz="2000" dirty="0" err="1"/>
              <a:t>كريتشمر</a:t>
            </a:r>
            <a:r>
              <a:rPr lang="ar-IQ" sz="2000" dirty="0"/>
              <a:t> الى تحديد ثلاث انماط من الجسم وهي الضعيف الواهن , البدين قصير القامة , والرياضي </a:t>
            </a:r>
          </a:p>
          <a:p>
            <a:pPr marL="0" indent="0" algn="r" rtl="1">
              <a:buNone/>
            </a:pPr>
            <a:r>
              <a:rPr lang="ar-IQ" sz="2000" dirty="0"/>
              <a:t>اولا : الضعيف الواهن : ويلاحظ عليه اضطراد النمو في الطول وضالة في النمو الجانبي ويبدو ذلك على جميع اعضاء الجسم من حالة الوجه والرقبة والجزع والاطراف والعظام والعضلات ويكون الجلد جافا وباهتا كما تمتد الزراعان الطويلان من اكتاف غير عريضة ويكون الجزع نحيلا لا يتناسب مع الطول والوزن ويمكن التعرف على الضلوع بمجرد النظر الى الصدر الضيق وغير البارز .ويميل صاحب هذا النمط الى الانطواء والخجل والتحفظ مع تفضيل البعد عن الاخرين مما يجعل سلوكه غير اجتماعي وعلاقاته اجتماعية فاترة وتنطبق هذه الصفات غالبا على المصابين بالفصام العقلي . </a:t>
            </a:r>
            <a:endParaRPr lang="ar-IQ" sz="2000" dirty="0">
              <a:solidFill>
                <a:schemeClr val="tx1"/>
              </a:solidFill>
            </a:endParaRPr>
          </a:p>
        </p:txBody>
      </p:sp>
    </p:spTree>
    <p:extLst>
      <p:ext uri="{BB962C8B-B14F-4D97-AF65-F5344CB8AC3E}">
        <p14:creationId xmlns:p14="http://schemas.microsoft.com/office/powerpoint/2010/main" val="2493066900"/>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568952" cy="6192688"/>
          </a:xfrm>
        </p:spPr>
        <p:txBody>
          <a:bodyPr>
            <a:noAutofit/>
          </a:bodyPr>
          <a:lstStyle/>
          <a:p>
            <a:pPr marL="0" indent="0" algn="r" rtl="1">
              <a:buNone/>
            </a:pPr>
            <a:r>
              <a:rPr lang="ar-IQ" sz="3200" dirty="0"/>
              <a:t>ثانيا : البدين قصير القامة : وهو قصير القامة ذو بناء جسمي متين ويتميز بوجه عريض لين يعلو رقبة قصيرة وغليظة وجزع مملوء يقع اسفل صدر عميق وتتشكل الاطراف من عضلات وعظام قليلة غير متناسقة بحيث تبدو اليدان قصيرتين وعريضتين ولينتين والاكتاف صغيرة ومسحوبة الى اعلى ويغوص الراس الى اسفل وكانه يختفي داخل الرقبة بينما يكون الجلد ناعما ورطبا . ويميل صاحب هذا النمط الى التطرف في التعبير عن مشاعره الوجدانية سواء كانت سلبية ام ايجابية اذ انه من مرحه الظاهر سرعان ما يتجه الى الانطواء واعراض المزاج السوداوي في حالة شعوره بالضيق وتميز هذه الصفات المصابين </a:t>
            </a:r>
            <a:r>
              <a:rPr lang="ar-IQ" sz="3200" dirty="0" err="1"/>
              <a:t>بالزهان</a:t>
            </a:r>
            <a:r>
              <a:rPr lang="ar-IQ" sz="3200" dirty="0"/>
              <a:t> الدوري (الهوس </a:t>
            </a:r>
            <a:r>
              <a:rPr lang="ar-IQ" sz="3200" dirty="0" err="1"/>
              <a:t>الاكتئابي</a:t>
            </a:r>
            <a:r>
              <a:rPr lang="ar-IQ" sz="3200" dirty="0"/>
              <a:t> ) .</a:t>
            </a:r>
            <a:endParaRPr lang="ar-IQ" sz="3200" dirty="0">
              <a:solidFill>
                <a:schemeClr val="tx1"/>
              </a:solidFill>
            </a:endParaRPr>
          </a:p>
        </p:txBody>
      </p:sp>
    </p:spTree>
    <p:extLst>
      <p:ext uri="{BB962C8B-B14F-4D97-AF65-F5344CB8AC3E}">
        <p14:creationId xmlns:p14="http://schemas.microsoft.com/office/powerpoint/2010/main" val="38427645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166</TotalTime>
  <Words>1395</Words>
  <Application>Microsoft Office PowerPoint</Application>
  <PresentationFormat>عرض على الشاشة (3:4)‏</PresentationFormat>
  <Paragraphs>47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مشربية</vt:lpstr>
      <vt:lpstr>نظرية الانماط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36</cp:revision>
  <dcterms:created xsi:type="dcterms:W3CDTF">2018-09-24T14:37:09Z</dcterms:created>
  <dcterms:modified xsi:type="dcterms:W3CDTF">2019-11-16T09:36:45Z</dcterms:modified>
</cp:coreProperties>
</file>